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B4D3-DE00-40AC-A16A-5C5F7326070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E6CFC-8DA3-45F7-B7D8-5E17E089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Plants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Produced by W Pallant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6A0C8-350C-45CC-976D-C3097FABB474}" type="slidenum">
              <a:rPr lang="en-GB"/>
              <a:pPr/>
              <a:t>5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Plants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Produced by W Pallant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781AB-ABAA-4865-B1CE-EF9F6E5DF096}" type="slidenum">
              <a:rPr lang="en-GB"/>
              <a:pPr/>
              <a:t>9</a:t>
            </a:fld>
            <a:endParaRPr lang="en-GB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34 to 35 are about seeds that use the wind to disperse.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Plants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Produced by W Pallant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B901A-9B26-46CE-8645-7960D7286105}" type="slidenum">
              <a:rPr lang="en-GB"/>
              <a:pPr/>
              <a:t>20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pictorial diagram of the plant life cycle.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B3B2F9-1965-4B76-833D-DA50F34976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2E0FD61-B8D0-45F7-BAED-4C5A097A8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B7EE790-F34D-4D1E-B91D-931A8D72021F}" type="datetimeFigureOut">
              <a:rPr lang="en-US" smtClean="0"/>
              <a:pPr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9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korisnik\My%20Documents\Djurdjica\Naucni%20radovi\Biljke\12%20-%20Vivaldi-%20La%20Primavera%20(Spring).mp3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2382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sr-Cyrl-RS" dirty="0" smtClean="0"/>
              <a:t>Делови биљака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1. разред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Учитељица</a:t>
            </a:r>
            <a:br>
              <a:rPr lang="sr-Cyrl-RS" dirty="0" smtClean="0"/>
            </a:br>
            <a:r>
              <a:rPr lang="sr-Cyrl-RS" dirty="0" smtClean="0"/>
              <a:t>Снежана Пешић Илић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Косовска Каменица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sr-Cyrl-CS" b="1" dirty="0"/>
              <a:t>О семену</a:t>
            </a:r>
            <a:endParaRPr lang="en-US" b="1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62400" y="304800"/>
            <a:ext cx="480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dirty="0">
                <a:solidFill>
                  <a:schemeClr val="hlink"/>
                </a:solidFill>
                <a:latin typeface="Times New Roman" pitchFamily="18" charset="0"/>
              </a:rPr>
              <a:t>Семенке морају да се преселе како би израсле нове биљке.</a:t>
            </a:r>
            <a:endParaRPr lang="en-US" sz="32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45064" name="Picture 8" descr="seedwi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1828800"/>
            <a:ext cx="4838700" cy="1812925"/>
          </a:xfrm>
          <a:prstGeom prst="rect">
            <a:avLst/>
          </a:prstGeom>
          <a:noFill/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419600" y="19050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400800" y="19812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7391400" y="17526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073" name="Picture 17" descr="seedanim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656013" cy="4233863"/>
          </a:xfrm>
          <a:prstGeom prst="rect">
            <a:avLst/>
          </a:prstGeom>
          <a:noFill/>
        </p:spPr>
      </p:pic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3962400" y="2971800"/>
            <a:ext cx="4572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4419600" y="38862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Некад се семенке залепе за крзно животиња и на њему путују.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5" name="Picture 17" descr="J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Cyrl-CS" b="1"/>
              <a:t>Коју улогу има дати део биљке</a:t>
            </a:r>
            <a:r>
              <a:rPr lang="en-GB" b="1"/>
              <a:t>?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143504" y="1142984"/>
            <a:ext cx="3505200" cy="9233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dirty="0"/>
              <a:t>Ствара храну помоћу сунчеве светлости и топлоте.</a:t>
            </a:r>
            <a:endParaRPr lang="en-GB" dirty="0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Из њега ниче нова биљка.</a:t>
            </a:r>
            <a:endParaRPr lang="en-GB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На њему се развијају цветови и листови.</a:t>
            </a:r>
            <a:endParaRPr lang="en-GB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Проводи воду и храну до листова.</a:t>
            </a:r>
            <a:endParaRPr lang="en-GB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Упија воду из земље.</a:t>
            </a:r>
            <a:endParaRPr lang="en-GB" sz="240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2209800"/>
            <a:ext cx="3962400" cy="2968625"/>
            <a:chOff x="288" y="1392"/>
            <a:chExt cx="2496" cy="187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392"/>
              <a:ext cx="2496" cy="1449"/>
              <a:chOff x="288" y="1392"/>
              <a:chExt cx="2496" cy="1449"/>
            </a:xfrm>
          </p:grpSpPr>
          <p:sp>
            <p:nvSpPr>
              <p:cNvPr id="124939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 </a:t>
                </a:r>
                <a:r>
                  <a:rPr lang="sr-Cyrl-CS"/>
                  <a:t>Семе</a:t>
                </a:r>
                <a:endParaRPr lang="en-GB"/>
              </a:p>
            </p:txBody>
          </p:sp>
          <p:sp>
            <p:nvSpPr>
              <p:cNvPr id="124940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14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 </a:t>
                </a:r>
                <a:r>
                  <a:rPr lang="sr-Cyrl-CS"/>
                  <a:t>Стабло</a:t>
                </a:r>
                <a:endParaRPr lang="en-GB"/>
              </a:p>
            </p:txBody>
          </p:sp>
          <p:sp>
            <p:nvSpPr>
              <p:cNvPr id="124941" name="Text Box 13"/>
              <p:cNvSpPr txBox="1">
                <a:spLocks noChangeArrowheads="1"/>
              </p:cNvSpPr>
              <p:nvPr/>
            </p:nvSpPr>
            <p:spPr bwMode="auto">
              <a:xfrm>
                <a:off x="288" y="2235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 </a:t>
                </a:r>
                <a:r>
                  <a:rPr lang="sr-Cyrl-CS"/>
                  <a:t>Лист</a:t>
                </a:r>
                <a:endParaRPr lang="en-GB"/>
              </a:p>
            </p:txBody>
          </p:sp>
          <p:sp>
            <p:nvSpPr>
              <p:cNvPr id="124942" name="Text Box 14"/>
              <p:cNvSpPr txBox="1">
                <a:spLocks noChangeArrowheads="1"/>
              </p:cNvSpPr>
              <p:nvPr/>
            </p:nvSpPr>
            <p:spPr bwMode="auto">
              <a:xfrm>
                <a:off x="288" y="2610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 </a:t>
                </a:r>
                <a:r>
                  <a:rPr lang="sr-Cyrl-CS"/>
                  <a:t>Корен</a:t>
                </a:r>
                <a:endParaRPr lang="en-GB"/>
              </a:p>
            </p:txBody>
          </p:sp>
        </p:grpSp>
        <p:sp>
          <p:nvSpPr>
            <p:cNvPr id="124943" name="Text Box 15"/>
            <p:cNvSpPr txBox="1">
              <a:spLocks noChangeArrowheads="1"/>
            </p:cNvSpPr>
            <p:nvPr/>
          </p:nvSpPr>
          <p:spPr bwMode="auto">
            <a:xfrm>
              <a:off x="288" y="3031"/>
              <a:ext cx="2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 </a:t>
              </a:r>
              <a:r>
                <a:rPr lang="sr-Cyrl-CS"/>
                <a:t>Цвет</a:t>
              </a:r>
              <a:endParaRPr lang="en-GB"/>
            </a:p>
          </p:txBody>
        </p:sp>
      </p:grp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143504" y="5286388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dirty="0"/>
              <a:t>Ствара семе.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70" name="Picture 18" descr="J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Cyrl-CS" b="1"/>
              <a:t>Коју улогу има дати део биљке</a:t>
            </a:r>
            <a:r>
              <a:rPr lang="en-GB" b="1"/>
              <a:t>?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181600" y="12192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храну помоћу сунчеве светлости и топлоте.</a:t>
            </a:r>
            <a:endParaRPr lang="en-GB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Из њега ниче нова биљка.</a:t>
            </a:r>
            <a:endParaRPr lang="en-GB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На њему се развијају цветови и листови.</a:t>
            </a:r>
            <a:endParaRPr lang="en-GB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Проводи воду и храну до листова.</a:t>
            </a:r>
            <a:endParaRPr lang="en-GB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505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Упија воду из земље</a:t>
            </a:r>
            <a:r>
              <a:rPr lang="en-GB" sz="2400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2209800"/>
            <a:ext cx="3962400" cy="2968625"/>
            <a:chOff x="288" y="1392"/>
            <a:chExt cx="2496" cy="187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392"/>
              <a:ext cx="2496" cy="1449"/>
              <a:chOff x="288" y="1392"/>
              <a:chExt cx="2496" cy="1449"/>
            </a:xfrm>
          </p:grpSpPr>
          <p:sp>
            <p:nvSpPr>
              <p:cNvPr id="125963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2496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Семе</a:t>
                </a:r>
                <a:endParaRPr lang="en-GB"/>
              </a:p>
              <a:p>
                <a:pPr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5964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14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Стабло</a:t>
                </a:r>
                <a:endParaRPr lang="en-GB"/>
              </a:p>
            </p:txBody>
          </p:sp>
          <p:sp>
            <p:nvSpPr>
              <p:cNvPr id="125965" name="Text Box 13"/>
              <p:cNvSpPr txBox="1">
                <a:spLocks noChangeArrowheads="1"/>
              </p:cNvSpPr>
              <p:nvPr/>
            </p:nvSpPr>
            <p:spPr bwMode="auto">
              <a:xfrm>
                <a:off x="288" y="2235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Лист</a:t>
                </a:r>
                <a:endParaRPr lang="en-GB"/>
              </a:p>
            </p:txBody>
          </p:sp>
          <p:sp>
            <p:nvSpPr>
              <p:cNvPr id="125966" name="Text Box 14"/>
              <p:cNvSpPr txBox="1">
                <a:spLocks noChangeArrowheads="1"/>
              </p:cNvSpPr>
              <p:nvPr/>
            </p:nvSpPr>
            <p:spPr bwMode="auto">
              <a:xfrm>
                <a:off x="288" y="2610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Корен</a:t>
                </a:r>
                <a:endParaRPr lang="en-GB"/>
              </a:p>
            </p:txBody>
          </p:sp>
        </p:grpSp>
        <p:sp>
          <p:nvSpPr>
            <p:cNvPr id="125967" name="Text Box 15"/>
            <p:cNvSpPr txBox="1">
              <a:spLocks noChangeArrowheads="1"/>
            </p:cNvSpPr>
            <p:nvPr/>
          </p:nvSpPr>
          <p:spPr bwMode="auto">
            <a:xfrm>
              <a:off x="288" y="3031"/>
              <a:ext cx="2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</a:t>
              </a:r>
              <a:r>
                <a:rPr lang="sr-Cyrl-CS"/>
                <a:t>Цвет</a:t>
              </a:r>
              <a:endParaRPr lang="en-GB"/>
            </a:p>
          </p:txBody>
        </p:sp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5181600" y="5562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семе.</a:t>
            </a:r>
            <a:endParaRPr lang="en-GB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1371600" y="2514600"/>
            <a:ext cx="3733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96" name="Picture 20" descr="J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Cyrl-CS" b="1"/>
              <a:t>Коју улогу има дати део биљке</a:t>
            </a:r>
            <a:r>
              <a:rPr lang="en-GB" b="1"/>
              <a:t>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181600" y="12192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храну помоћу сунчеве светлости и топлоте.</a:t>
            </a:r>
            <a:endParaRPr lang="en-GB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Из њега ниче нова биљка</a:t>
            </a:r>
            <a:r>
              <a:rPr lang="sr-Cyrl-CS">
                <a:solidFill>
                  <a:srgbClr val="FF3300"/>
                </a:solidFill>
              </a:rPr>
              <a:t>.</a:t>
            </a:r>
            <a:endParaRPr lang="en-GB">
              <a:solidFill>
                <a:srgbClr val="FF3300"/>
              </a:solidFill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На њему се развијају цветови и листови.</a:t>
            </a:r>
            <a:endParaRPr lang="en-GB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Проводи воду и храну до листова.</a:t>
            </a:r>
            <a:endParaRPr lang="en-GB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Упија воду из земље.</a:t>
            </a:r>
            <a:endParaRPr lang="en-GB" sz="240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2209800"/>
            <a:ext cx="3962400" cy="2968625"/>
            <a:chOff x="288" y="1392"/>
            <a:chExt cx="2496" cy="187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392"/>
              <a:ext cx="2496" cy="1449"/>
              <a:chOff x="288" y="1392"/>
              <a:chExt cx="2496" cy="1449"/>
            </a:xfrm>
          </p:grpSpPr>
          <p:sp>
            <p:nvSpPr>
              <p:cNvPr id="126987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24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Семе</a:t>
                </a:r>
                <a:endParaRPr lang="en-GB"/>
              </a:p>
              <a:p>
                <a:pPr>
                  <a:spcBef>
                    <a:spcPct val="50000"/>
                  </a:spcBef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6988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14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Стабло</a:t>
                </a:r>
                <a:endParaRPr lang="en-GB"/>
              </a:p>
            </p:txBody>
          </p:sp>
          <p:sp>
            <p:nvSpPr>
              <p:cNvPr id="126989" name="Text Box 13"/>
              <p:cNvSpPr txBox="1">
                <a:spLocks noChangeArrowheads="1"/>
              </p:cNvSpPr>
              <p:nvPr/>
            </p:nvSpPr>
            <p:spPr bwMode="auto">
              <a:xfrm>
                <a:off x="288" y="2235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Лист</a:t>
                </a:r>
                <a:endParaRPr lang="en-GB"/>
              </a:p>
            </p:txBody>
          </p:sp>
          <p:sp>
            <p:nvSpPr>
              <p:cNvPr id="126990" name="Text Box 14"/>
              <p:cNvSpPr txBox="1">
                <a:spLocks noChangeArrowheads="1"/>
              </p:cNvSpPr>
              <p:nvPr/>
            </p:nvSpPr>
            <p:spPr bwMode="auto">
              <a:xfrm>
                <a:off x="288" y="2610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Корен</a:t>
                </a:r>
                <a:endParaRPr lang="en-GB"/>
              </a:p>
            </p:txBody>
          </p:sp>
        </p:grpSp>
        <p:sp>
          <p:nvSpPr>
            <p:cNvPr id="126991" name="Text Box 15"/>
            <p:cNvSpPr txBox="1">
              <a:spLocks noChangeArrowheads="1"/>
            </p:cNvSpPr>
            <p:nvPr/>
          </p:nvSpPr>
          <p:spPr bwMode="auto">
            <a:xfrm>
              <a:off x="288" y="3031"/>
              <a:ext cx="2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</a:t>
              </a:r>
              <a:r>
                <a:rPr lang="sr-Cyrl-CS"/>
                <a:t>Цвет</a:t>
              </a:r>
              <a:endParaRPr lang="en-GB"/>
            </a:p>
          </p:txBody>
        </p:sp>
      </p:grp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5181600" y="5562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семе.</a:t>
            </a:r>
            <a:endParaRPr lang="en-GB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>
            <a:off x="1371600" y="2514600"/>
            <a:ext cx="3733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1524000" y="3125788"/>
            <a:ext cx="3581400" cy="74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1524000" y="3276600"/>
            <a:ext cx="358140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21" name="Picture 21" descr="J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Cyrl-CS" b="1"/>
              <a:t>Коју улогу има дати део биљке</a:t>
            </a:r>
            <a:r>
              <a:rPr lang="en-GB" b="1"/>
              <a:t>?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181600" y="12192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храну помоћу сунчеве светлости и топлоте.</a:t>
            </a:r>
            <a:endParaRPr lang="en-GB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Из њега ниче нова биљка.</a:t>
            </a:r>
            <a:endParaRPr lang="en-GB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На њему се развијају цветови и листови.</a:t>
            </a:r>
            <a:endParaRPr lang="en-GB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Проводи воду и храну до листова.</a:t>
            </a:r>
            <a:endParaRPr lang="en-GB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Упија воду из земље.</a:t>
            </a:r>
            <a:endParaRPr lang="en-GB" sz="240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2209800"/>
            <a:ext cx="3962400" cy="2968625"/>
            <a:chOff x="288" y="1392"/>
            <a:chExt cx="2496" cy="187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392"/>
              <a:ext cx="2496" cy="1449"/>
              <a:chOff x="288" y="1392"/>
              <a:chExt cx="2496" cy="1449"/>
            </a:xfrm>
          </p:grpSpPr>
          <p:sp>
            <p:nvSpPr>
              <p:cNvPr id="128011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24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Семе</a:t>
                </a:r>
                <a:endParaRPr lang="en-GB"/>
              </a:p>
              <a:p>
                <a:pPr>
                  <a:spcBef>
                    <a:spcPct val="50000"/>
                  </a:spcBef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8012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14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Стабло</a:t>
                </a:r>
                <a:endParaRPr lang="en-GB"/>
              </a:p>
            </p:txBody>
          </p:sp>
          <p:sp>
            <p:nvSpPr>
              <p:cNvPr id="128013" name="Text Box 13"/>
              <p:cNvSpPr txBox="1">
                <a:spLocks noChangeArrowheads="1"/>
              </p:cNvSpPr>
              <p:nvPr/>
            </p:nvSpPr>
            <p:spPr bwMode="auto">
              <a:xfrm>
                <a:off x="288" y="2235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Лист</a:t>
                </a:r>
                <a:endParaRPr lang="en-GB"/>
              </a:p>
            </p:txBody>
          </p:sp>
          <p:sp>
            <p:nvSpPr>
              <p:cNvPr id="128014" name="Text Box 14"/>
              <p:cNvSpPr txBox="1">
                <a:spLocks noChangeArrowheads="1"/>
              </p:cNvSpPr>
              <p:nvPr/>
            </p:nvSpPr>
            <p:spPr bwMode="auto">
              <a:xfrm>
                <a:off x="288" y="2610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Корен</a:t>
                </a:r>
                <a:endParaRPr lang="en-GB"/>
              </a:p>
            </p:txBody>
          </p:sp>
        </p:grp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>
              <a:off x="288" y="3031"/>
              <a:ext cx="2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</a:t>
              </a:r>
              <a:r>
                <a:rPr lang="sr-Cyrl-CS"/>
                <a:t>Цвет</a:t>
              </a:r>
              <a:endParaRPr lang="en-GB"/>
            </a:p>
          </p:txBody>
        </p:sp>
      </p:grp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5181600" y="5562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семе.</a:t>
            </a:r>
            <a:endParaRPr lang="en-GB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1371600" y="2514600"/>
            <a:ext cx="3733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>
            <a:off x="1524000" y="3125788"/>
            <a:ext cx="3581400" cy="74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 flipV="1">
            <a:off x="1524000" y="1600200"/>
            <a:ext cx="3581400" cy="2209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1524000" y="3276600"/>
            <a:ext cx="358140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46" name="Picture 22" descr="J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Cyrl-CS" b="1"/>
              <a:t>Коју улогу има дати део биљке</a:t>
            </a:r>
            <a:r>
              <a:rPr lang="en-GB" b="1"/>
              <a:t>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181600" y="12192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храну помоћу сунчеве светлости и топлоте.</a:t>
            </a:r>
            <a:endParaRPr lang="en-GB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Из њега ниче нова биљка.</a:t>
            </a:r>
            <a:endParaRPr lang="en-GB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На њему се развијају цветови и листови.</a:t>
            </a:r>
            <a:endParaRPr lang="en-GB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Проводи воду и храну до листова.</a:t>
            </a:r>
            <a:endParaRPr lang="en-GB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Упија воду из земље.</a:t>
            </a:r>
            <a:endParaRPr lang="en-GB" sz="240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2209800"/>
            <a:ext cx="3962400" cy="2968625"/>
            <a:chOff x="288" y="1392"/>
            <a:chExt cx="2496" cy="187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392"/>
              <a:ext cx="2496" cy="1449"/>
              <a:chOff x="288" y="1392"/>
              <a:chExt cx="2496" cy="1449"/>
            </a:xfrm>
          </p:grpSpPr>
          <p:sp>
            <p:nvSpPr>
              <p:cNvPr id="129035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24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Семе</a:t>
                </a:r>
                <a:endParaRPr lang="en-GB"/>
              </a:p>
              <a:p>
                <a:pPr>
                  <a:spcBef>
                    <a:spcPct val="50000"/>
                  </a:spcBef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9036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14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Стабло</a:t>
                </a:r>
                <a:endParaRPr lang="en-GB"/>
              </a:p>
            </p:txBody>
          </p:sp>
          <p:sp>
            <p:nvSpPr>
              <p:cNvPr id="129037" name="Text Box 13"/>
              <p:cNvSpPr txBox="1">
                <a:spLocks noChangeArrowheads="1"/>
              </p:cNvSpPr>
              <p:nvPr/>
            </p:nvSpPr>
            <p:spPr bwMode="auto">
              <a:xfrm>
                <a:off x="288" y="2235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Лист</a:t>
                </a:r>
                <a:endParaRPr lang="en-GB"/>
              </a:p>
            </p:txBody>
          </p:sp>
          <p:sp>
            <p:nvSpPr>
              <p:cNvPr id="129038" name="Text Box 14"/>
              <p:cNvSpPr txBox="1">
                <a:spLocks noChangeArrowheads="1"/>
              </p:cNvSpPr>
              <p:nvPr/>
            </p:nvSpPr>
            <p:spPr bwMode="auto">
              <a:xfrm>
                <a:off x="288" y="2610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Корен</a:t>
                </a:r>
                <a:endParaRPr lang="en-GB"/>
              </a:p>
            </p:txBody>
          </p:sp>
        </p:grpSp>
        <p:sp>
          <p:nvSpPr>
            <p:cNvPr id="129039" name="Text Box 15"/>
            <p:cNvSpPr txBox="1">
              <a:spLocks noChangeArrowheads="1"/>
            </p:cNvSpPr>
            <p:nvPr/>
          </p:nvSpPr>
          <p:spPr bwMode="auto">
            <a:xfrm>
              <a:off x="288" y="3031"/>
              <a:ext cx="2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</a:t>
              </a:r>
              <a:r>
                <a:rPr lang="sr-Cyrl-CS"/>
                <a:t>Цвет</a:t>
              </a:r>
              <a:endParaRPr lang="en-GB"/>
            </a:p>
          </p:txBody>
        </p: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181600" y="5562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семе.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>
            <a:off x="1371600" y="2514600"/>
            <a:ext cx="3733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1524000" y="3125788"/>
            <a:ext cx="3581400" cy="74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 flipV="1">
            <a:off x="1524000" y="1600200"/>
            <a:ext cx="3581400" cy="2209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>
            <a:off x="1524000" y="3276600"/>
            <a:ext cx="358140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 flipV="1">
            <a:off x="1371600" y="2514600"/>
            <a:ext cx="3733800" cy="1905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71" name="Picture 23" descr="J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Cyrl-CS" b="1"/>
              <a:t>Коју улогу има дати део биљке</a:t>
            </a:r>
            <a:r>
              <a:rPr lang="en-GB" b="1"/>
              <a:t>?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181600" y="12192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храну помоћу сунчеве светлости и топлоте.</a:t>
            </a:r>
            <a:endParaRPr lang="en-GB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Из њега ниче нова биљка.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На њему се развијају цветови и листови.</a:t>
            </a:r>
            <a:endParaRPr lang="en-GB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181600" y="4343400"/>
            <a:ext cx="35052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Проводи воду и храну до листова.</a:t>
            </a:r>
            <a:endParaRPr lang="en-GB"/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Упија воду из земље.</a:t>
            </a:r>
            <a:endParaRPr lang="en-GB" sz="240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2209800"/>
            <a:ext cx="3962400" cy="2968625"/>
            <a:chOff x="288" y="1392"/>
            <a:chExt cx="2496" cy="187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392"/>
              <a:ext cx="2496" cy="1449"/>
              <a:chOff x="288" y="1392"/>
              <a:chExt cx="2496" cy="1449"/>
            </a:xfrm>
          </p:grpSpPr>
          <p:sp>
            <p:nvSpPr>
              <p:cNvPr id="130059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24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Семе</a:t>
                </a:r>
                <a:endParaRPr lang="en-GB"/>
              </a:p>
              <a:p>
                <a:pPr>
                  <a:spcBef>
                    <a:spcPct val="50000"/>
                  </a:spcBef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0060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14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Стабло</a:t>
                </a:r>
                <a:endParaRPr lang="en-GB"/>
              </a:p>
            </p:txBody>
          </p:sp>
          <p:sp>
            <p:nvSpPr>
              <p:cNvPr id="130061" name="Text Box 13"/>
              <p:cNvSpPr txBox="1">
                <a:spLocks noChangeArrowheads="1"/>
              </p:cNvSpPr>
              <p:nvPr/>
            </p:nvSpPr>
            <p:spPr bwMode="auto">
              <a:xfrm>
                <a:off x="288" y="2235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Лист</a:t>
                </a:r>
                <a:endParaRPr lang="en-GB"/>
              </a:p>
            </p:txBody>
          </p:sp>
          <p:sp>
            <p:nvSpPr>
              <p:cNvPr id="130062" name="Text Box 14"/>
              <p:cNvSpPr txBox="1">
                <a:spLocks noChangeArrowheads="1"/>
              </p:cNvSpPr>
              <p:nvPr/>
            </p:nvSpPr>
            <p:spPr bwMode="auto">
              <a:xfrm>
                <a:off x="288" y="2610"/>
                <a:ext cx="24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Cyrl-CS"/>
                  <a:t>Корен</a:t>
                </a:r>
                <a:endParaRPr lang="en-GB"/>
              </a:p>
            </p:txBody>
          </p:sp>
        </p:grpSp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288" y="3031"/>
              <a:ext cx="2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</a:t>
              </a:r>
              <a:r>
                <a:rPr lang="sr-Cyrl-CS"/>
                <a:t>Цвет</a:t>
              </a:r>
              <a:endParaRPr lang="en-GB"/>
            </a:p>
          </p:txBody>
        </p:sp>
      </p:grp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5181600" y="5562600"/>
            <a:ext cx="3505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/>
              <a:t>Ствара семе.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1371600" y="2514600"/>
            <a:ext cx="3733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1524000" y="3125788"/>
            <a:ext cx="3581400" cy="74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 flipV="1">
            <a:off x="1524000" y="1600200"/>
            <a:ext cx="3581400" cy="2209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1524000" y="3276600"/>
            <a:ext cx="358140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V="1">
            <a:off x="1371600" y="2514600"/>
            <a:ext cx="3733800" cy="1905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>
            <a:off x="1600200" y="5105400"/>
            <a:ext cx="3505200" cy="6858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90" name="Picture 30" descr="zuc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6172200" y="35814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3429000" y="38100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048000" y="2286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Игра памћења</a:t>
            </a:r>
            <a:endParaRPr lang="en-US" sz="32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295400" y="15240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524000" y="44958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143000" y="28194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4572000" y="22098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5105400" y="9906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777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15621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1562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2362200" y="20574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200400" y="12192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6858000" y="1600200"/>
            <a:ext cx="1600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0" y="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>
                <a:solidFill>
                  <a:schemeClr val="tx2"/>
                </a:solidFill>
                <a:latin typeface="Garamond" pitchFamily="18" charset="0"/>
              </a:rPr>
              <a:t>II</a:t>
            </a:r>
            <a:r>
              <a:rPr lang="sr-Cyrl-CS" sz="2000" b="1">
                <a:solidFill>
                  <a:schemeClr val="tx2"/>
                </a:solidFill>
                <a:latin typeface="Garamond" pitchFamily="18" charset="0"/>
              </a:rPr>
              <a:t> час</a:t>
            </a:r>
            <a:endParaRPr lang="en-US" sz="2000" b="1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117787" name="Object 2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86644" y="5562600"/>
          <a:ext cx="1657350" cy="1295400"/>
        </p:xfrm>
        <a:graphic>
          <a:graphicData uri="http://schemas.openxmlformats.org/presentationml/2006/ole">
            <p:oleObj spid="_x0000_s2050" name="Document" showAsIcon="1" r:id="rId5" imgW="914400" imgH="714240" progId="Word.Document.8">
              <p:embed/>
            </p:oleObj>
          </a:graphicData>
        </a:graphic>
      </p:graphicFrame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7467600" y="6172200"/>
            <a:ext cx="1447800" cy="457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7162800" y="60198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b="1">
                <a:solidFill>
                  <a:schemeClr val="bg1"/>
                </a:solidFill>
                <a:latin typeface="Garamond" pitchFamily="18" charset="0"/>
              </a:rPr>
              <a:t>Упутство и материјал за игру</a:t>
            </a:r>
            <a:endParaRPr lang="en-US" b="1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sr-Cyrl-CS" b="1"/>
              <a:t>Животни циклус биљке</a:t>
            </a:r>
            <a:endParaRPr lang="en-US" b="1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32772" name="Picture 4" descr="lif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1209675" cy="167640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1752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Корен расте из семена.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324600" y="2057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32775" name="Picture 7" descr="life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71744"/>
            <a:ext cx="1854218" cy="3448056"/>
          </a:xfrm>
          <a:prstGeom prst="rect">
            <a:avLst/>
          </a:prstGeo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057400" y="1066800"/>
            <a:ext cx="1981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Појављују се први листови</a:t>
            </a:r>
            <a:r>
              <a:rPr lang="sr-Cyrl-CS" sz="3200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pic>
        <p:nvPicPr>
          <p:cNvPr id="32777" name="Picture 9" descr="life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71800"/>
            <a:ext cx="2012950" cy="3035300"/>
          </a:xfrm>
          <a:prstGeom prst="rect">
            <a:avLst/>
          </a:prstGeom>
          <a:noFill/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38600" y="1066800"/>
            <a:ext cx="2514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Појављује се још листова и први цветови.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32779" name="Picture 11" descr="lif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971800"/>
            <a:ext cx="2236788" cy="3048000"/>
          </a:xfrm>
          <a:prstGeom prst="rect">
            <a:avLst/>
          </a:prstGeom>
          <a:noFill/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553200" y="1066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Цветови се расцветавају.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6" grpId="0"/>
      <p:bldP spid="32778" grpId="0"/>
      <p:bldP spid="327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sr-Cyrl-CS" b="1"/>
              <a:t>Животни циклус биљке</a:t>
            </a:r>
            <a:endParaRPr lang="en-US" b="1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4114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Цвет се суши</a:t>
            </a:r>
            <a:r>
              <a:rPr lang="en-GB" sz="3200">
                <a:solidFill>
                  <a:schemeClr val="hlink"/>
                </a:solidFill>
                <a:latin typeface="Times New Roman" pitchFamily="18" charset="0"/>
              </a:rPr>
              <a:t>.  </a:t>
            </a: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Из цвета се формира плод са семењем унутра.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324600" y="2057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34822" name="Picture 6" descr="life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2274888" cy="3429000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62400" y="4495800"/>
            <a:ext cx="4495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Семење доспева на земљу и циклус поново може да почне.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34825" name="Picture 9" descr="lif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398713" cy="30384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98" name="Picture 30" descr="zuc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9570" name="Picture 2" descr="stablj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2492375" cy="2592388"/>
          </a:xfrm>
          <a:prstGeom prst="rect">
            <a:avLst/>
          </a:prstGeom>
          <a:noFill/>
        </p:spPr>
      </p:pic>
      <p:pic>
        <p:nvPicPr>
          <p:cNvPr id="109571" name="Picture 3" descr="paradaj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343400"/>
            <a:ext cx="2371725" cy="1712913"/>
          </a:xfrm>
          <a:prstGeom prst="rect">
            <a:avLst/>
          </a:prstGeom>
          <a:noFill/>
        </p:spPr>
      </p:pic>
      <p:pic>
        <p:nvPicPr>
          <p:cNvPr id="109572" name="Picture 4" descr="paradajz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"/>
            <a:ext cx="4473575" cy="6096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8200" y="3429000"/>
            <a:ext cx="1943100" cy="504825"/>
            <a:chOff x="3062" y="2250"/>
            <a:chExt cx="1088" cy="318"/>
          </a:xfrm>
        </p:grpSpPr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3062" y="2250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>
                  <a:solidFill>
                    <a:srgbClr val="663300"/>
                  </a:solidFill>
                  <a:latin typeface="Times New Roman" pitchFamily="18" charset="0"/>
                </a:rPr>
                <a:t>СТАБЛО</a:t>
              </a:r>
              <a:endParaRPr lang="en-US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09575" name="Line 7"/>
            <p:cNvSpPr>
              <a:spLocks noChangeShapeType="1"/>
            </p:cNvSpPr>
            <p:nvPr/>
          </p:nvSpPr>
          <p:spPr bwMode="auto">
            <a:xfrm>
              <a:off x="3924" y="238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43400" y="2209800"/>
            <a:ext cx="1584325" cy="504825"/>
            <a:chOff x="2653" y="1389"/>
            <a:chExt cx="998" cy="318"/>
          </a:xfrm>
        </p:grpSpPr>
        <p:sp>
          <p:nvSpPr>
            <p:cNvPr id="109577" name="Rectangle 9"/>
            <p:cNvSpPr>
              <a:spLocks noChangeArrowheads="1"/>
            </p:cNvSpPr>
            <p:nvPr/>
          </p:nvSpPr>
          <p:spPr bwMode="auto">
            <a:xfrm>
              <a:off x="2653" y="1389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>
                  <a:solidFill>
                    <a:srgbClr val="663300"/>
                  </a:solidFill>
                  <a:latin typeface="Times New Roman" pitchFamily="18" charset="0"/>
                </a:rPr>
                <a:t>ЛИСТ</a:t>
              </a:r>
              <a:endParaRPr lang="en-US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>
              <a:off x="3425" y="1570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52800" y="4419600"/>
            <a:ext cx="1655763" cy="504825"/>
            <a:chOff x="2109" y="618"/>
            <a:chExt cx="1043" cy="318"/>
          </a:xfrm>
        </p:grpSpPr>
        <p:sp>
          <p:nvSpPr>
            <p:cNvPr id="109580" name="Rectangle 12"/>
            <p:cNvSpPr>
              <a:spLocks noChangeArrowheads="1"/>
            </p:cNvSpPr>
            <p:nvPr/>
          </p:nvSpPr>
          <p:spPr bwMode="auto">
            <a:xfrm>
              <a:off x="2154" y="618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>
                  <a:solidFill>
                    <a:srgbClr val="663300"/>
                  </a:solidFill>
                  <a:latin typeface="Times New Roman" pitchFamily="18" charset="0"/>
                </a:rPr>
                <a:t>ПЛОД</a:t>
              </a:r>
              <a:endParaRPr lang="en-US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>
              <a:off x="2109" y="79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4343400"/>
            <a:ext cx="1728788" cy="504825"/>
            <a:chOff x="-114" y="845"/>
            <a:chExt cx="1089" cy="318"/>
          </a:xfrm>
        </p:grpSpPr>
        <p:sp>
          <p:nvSpPr>
            <p:cNvPr id="109583" name="Rectangle 15"/>
            <p:cNvSpPr>
              <a:spLocks noChangeArrowheads="1"/>
            </p:cNvSpPr>
            <p:nvPr/>
          </p:nvSpPr>
          <p:spPr bwMode="auto">
            <a:xfrm>
              <a:off x="-114" y="845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>
                  <a:solidFill>
                    <a:srgbClr val="663300"/>
                  </a:solidFill>
                  <a:latin typeface="Times New Roman" pitchFamily="18" charset="0"/>
                </a:rPr>
                <a:t>СЕМЕ</a:t>
              </a:r>
              <a:endParaRPr lang="en-US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>
              <a:off x="658" y="981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86000" y="2895600"/>
            <a:ext cx="1584325" cy="504825"/>
            <a:chOff x="1429" y="2931"/>
            <a:chExt cx="998" cy="318"/>
          </a:xfrm>
        </p:grpSpPr>
        <p:sp>
          <p:nvSpPr>
            <p:cNvPr id="109586" name="Rectangle 18"/>
            <p:cNvSpPr>
              <a:spLocks noChangeArrowheads="1"/>
            </p:cNvSpPr>
            <p:nvPr/>
          </p:nvSpPr>
          <p:spPr bwMode="auto">
            <a:xfrm>
              <a:off x="1429" y="2931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>
                  <a:solidFill>
                    <a:srgbClr val="663300"/>
                  </a:solidFill>
                  <a:latin typeface="Times New Roman" pitchFamily="18" charset="0"/>
                </a:rPr>
                <a:t>ЦВЕТ</a:t>
              </a:r>
              <a:endParaRPr lang="en-US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 flipV="1">
              <a:off x="1565" y="3113"/>
              <a:ext cx="136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76600" y="5791200"/>
            <a:ext cx="2952750" cy="504825"/>
            <a:chOff x="2064" y="3702"/>
            <a:chExt cx="1860" cy="318"/>
          </a:xfrm>
        </p:grpSpPr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2064" y="3702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>
                  <a:solidFill>
                    <a:srgbClr val="663300"/>
                  </a:solidFill>
                  <a:latin typeface="Times New Roman" pitchFamily="18" charset="0"/>
                </a:rPr>
                <a:t>КОРЕН</a:t>
              </a:r>
              <a:endParaRPr lang="en-US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09590" name="Line 22"/>
            <p:cNvSpPr>
              <a:spLocks noChangeShapeType="1"/>
            </p:cNvSpPr>
            <p:nvPr/>
          </p:nvSpPr>
          <p:spPr bwMode="auto">
            <a:xfrm flipV="1">
              <a:off x="2880" y="3702"/>
              <a:ext cx="1044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685800" y="304800"/>
            <a:ext cx="457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4200" b="1">
                <a:solidFill>
                  <a:schemeClr val="tx2"/>
                </a:solidFill>
                <a:latin typeface="Garamond" pitchFamily="18" charset="0"/>
              </a:rPr>
              <a:t>Грађа биљке</a:t>
            </a:r>
            <a:endParaRPr lang="en-US" sz="42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62200" y="228600"/>
            <a:ext cx="2181225" cy="2819400"/>
            <a:chOff x="1488" y="144"/>
            <a:chExt cx="1374" cy="1776"/>
          </a:xfrm>
        </p:grpSpPr>
        <p:pic>
          <p:nvPicPr>
            <p:cNvPr id="36876" name="Picture 12" descr="life2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144"/>
              <a:ext cx="750" cy="17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1488" y="115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228600"/>
            <a:ext cx="2936875" cy="2667000"/>
            <a:chOff x="3120" y="144"/>
            <a:chExt cx="1850" cy="1680"/>
          </a:xfrm>
        </p:grpSpPr>
        <p:pic>
          <p:nvPicPr>
            <p:cNvPr id="36870" name="Picture 6" descr="life6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6" y="144"/>
              <a:ext cx="1114" cy="168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3120" y="115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158038" y="3048000"/>
            <a:ext cx="1565275" cy="3048000"/>
            <a:chOff x="4509" y="1920"/>
            <a:chExt cx="986" cy="1920"/>
          </a:xfrm>
        </p:grpSpPr>
        <p:pic>
          <p:nvPicPr>
            <p:cNvPr id="36880" name="Picture 16" descr="life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9" y="2496"/>
              <a:ext cx="986" cy="13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4800" y="1920"/>
              <a:ext cx="4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953000" y="4038600"/>
            <a:ext cx="2133600" cy="2286000"/>
            <a:chOff x="1680" y="2592"/>
            <a:chExt cx="1344" cy="1440"/>
          </a:xfrm>
        </p:grpSpPr>
        <p:pic>
          <p:nvPicPr>
            <p:cNvPr id="36879" name="Picture 15" descr="life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2592"/>
              <a:ext cx="1079" cy="144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 flipH="1">
              <a:off x="2832" y="292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81000" y="3733800"/>
            <a:ext cx="1981200" cy="2362200"/>
            <a:chOff x="240" y="2352"/>
            <a:chExt cx="1248" cy="1488"/>
          </a:xfrm>
        </p:grpSpPr>
        <p:pic>
          <p:nvPicPr>
            <p:cNvPr id="36872" name="Picture 8" descr="life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" y="2352"/>
              <a:ext cx="1152" cy="90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 flipH="1" flipV="1">
              <a:off x="1152" y="3360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875" name="Picture 11" descr="lif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" y="609600"/>
            <a:ext cx="1703388" cy="236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90" name="Line 26"/>
          <p:cNvSpPr>
            <a:spLocks noChangeShapeType="1"/>
          </p:cNvSpPr>
          <p:nvPr/>
        </p:nvSpPr>
        <p:spPr bwMode="auto">
          <a:xfrm flipV="1">
            <a:off x="1219200" y="3124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43200" y="4114800"/>
            <a:ext cx="2057400" cy="2133600"/>
            <a:chOff x="3120" y="2544"/>
            <a:chExt cx="1296" cy="1344"/>
          </a:xfrm>
        </p:grpSpPr>
        <p:pic>
          <p:nvPicPr>
            <p:cNvPr id="36899" name="Picture 35" descr="life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20" y="2544"/>
              <a:ext cx="1061" cy="13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900" name="Line 36"/>
            <p:cNvSpPr>
              <a:spLocks noChangeShapeType="1"/>
            </p:cNvSpPr>
            <p:nvPr/>
          </p:nvSpPr>
          <p:spPr bwMode="auto">
            <a:xfrm flipH="1">
              <a:off x="4272" y="283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248400" y="6491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>
                <a:solidFill>
                  <a:srgbClr val="FFEEDD"/>
                </a:solidFill>
              </a:rPr>
              <a:t>ЂУРЂИЦА СТОЈКОВИЋ</a:t>
            </a:r>
            <a:endParaRPr lang="en-US">
              <a:solidFill>
                <a:srgbClr val="FFEEDD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7" name="Picture 13" descr="bele r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000100" y="2143116"/>
            <a:ext cx="1285884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sr-Cyrl-CS" b="1" dirty="0" smtClean="0">
                <a:solidFill>
                  <a:schemeClr val="tx2"/>
                </a:solidFill>
                <a:latin typeface="Garamond" pitchFamily="18" charset="0"/>
              </a:rPr>
              <a:t>Од семена </a:t>
            </a:r>
            <a:r>
              <a:rPr lang="sr-Cyrl-CS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en-US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sr-Cyrl-CS" b="1" dirty="0" smtClean="0">
                <a:solidFill>
                  <a:schemeClr val="tx2"/>
                </a:solidFill>
                <a:latin typeface="Garamond" pitchFamily="18" charset="0"/>
              </a:rPr>
              <a:t>до </a:t>
            </a:r>
            <a:r>
              <a:rPr lang="sr-Cyrl-CS" b="1" dirty="0" smtClean="0">
                <a:solidFill>
                  <a:schemeClr val="tx2"/>
                </a:solidFill>
                <a:latin typeface="Garamond" pitchFamily="18" charset="0"/>
              </a:rPr>
              <a:t>семена</a:t>
            </a:r>
            <a:endParaRPr lang="en-US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23911" name="12 - Vivaldi- La Primavera (Spring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49530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123909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8596" y="285728"/>
          <a:ext cx="2286016" cy="1785950"/>
        </p:xfrm>
        <a:graphic>
          <a:graphicData uri="http://schemas.openxmlformats.org/presentationml/2006/ole">
            <p:oleObj spid="_x0000_s3074" name="Document" showAsIcon="1" r:id="rId6" imgW="914400" imgH="714240" progId="Word.Document.8">
              <p:embed/>
            </p:oleObj>
          </a:graphicData>
        </a:graphic>
      </p:graphicFrame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8153400" y="5715000"/>
            <a:ext cx="9906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8001000" y="56388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chemeClr val="tx2"/>
                </a:solidFill>
                <a:latin typeface="Garamond" pitchFamily="18" charset="0"/>
              </a:rPr>
              <a:t>Од семена    до семена</a:t>
            </a:r>
            <a:endParaRPr lang="en-US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7" name="Picture 9" descr="bele r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914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59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ДОВИЂЕЊА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Посматрајте, истражујте, закључујте. 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Тајне природе чекају да их ви откријете.</a:t>
            </a:r>
            <a:endParaRPr lang="en-US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Picture 1043" descr="s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39125" cy="57975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b="1"/>
              <a:t>K</a:t>
            </a:r>
            <a:r>
              <a:rPr lang="sr-Cyrl-CS" b="1"/>
              <a:t>орен</a:t>
            </a:r>
            <a:endParaRPr lang="en-US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86200" y="3505200"/>
            <a:ext cx="457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Корен упија воду и храњиве материје из земље. </a:t>
            </a:r>
            <a:endParaRPr lang="en-GB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810000" y="1752600"/>
            <a:ext cx="50292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Корен причвршћује биљку за подлогу.</a:t>
            </a:r>
            <a:r>
              <a:rPr lang="en-GB">
                <a:solidFill>
                  <a:schemeClr val="hlink"/>
                </a:solidFill>
              </a:rPr>
              <a:t>  </a:t>
            </a:r>
            <a:endParaRPr lang="sr-Cyrl-CS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0676" name="Picture 1044" descr="ko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124200" cy="41894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Picture 17" descr="Fruska g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048000" y="914400"/>
            <a:ext cx="5410200" cy="5105400"/>
          </a:xfrm>
          <a:prstGeom prst="rect">
            <a:avLst/>
          </a:prstGeom>
          <a:solidFill>
            <a:srgbClr val="FFFFCC">
              <a:alpha val="58000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/>
              <a:t>                               </a:t>
            </a:r>
            <a:br>
              <a:rPr lang="en-US" sz="3800" b="1"/>
            </a:br>
            <a:r>
              <a:rPr lang="en-US" sz="3800" b="1"/>
              <a:t>                                  </a:t>
            </a:r>
            <a:r>
              <a:rPr lang="sr-Cyrl-CS" sz="3800" b="1"/>
              <a:t>Стабло</a:t>
            </a:r>
            <a:endParaRPr lang="en-US" sz="3800" b="1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124200" y="4419600"/>
            <a:ext cx="5715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Проводи воду са храњивим материјама од корена ка листовима и цветовима.</a:t>
            </a:r>
            <a:r>
              <a:rPr lang="en-US" sz="3200" b="1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124200" y="1371600"/>
            <a:ext cx="5715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Стабло носи листове и поставља их у најповољнији положај за примање сунчеве светлости.</a:t>
            </a:r>
            <a:endParaRPr lang="en-US" sz="32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124200" y="33528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На стаблу се развијају листови и цветови.</a:t>
            </a:r>
            <a:r>
              <a:rPr lang="en-GB" sz="3200" b="1">
                <a:solidFill>
                  <a:schemeClr val="tx2"/>
                </a:solidFill>
                <a:latin typeface="Garamond" pitchFamily="18" charset="0"/>
              </a:rPr>
              <a:t>  </a:t>
            </a:r>
            <a:endParaRPr lang="en-US" sz="32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nimBg="1"/>
      <p:bldP spid="245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0" y="1928802"/>
            <a:ext cx="2286000" cy="1139825"/>
          </a:xfrm>
        </p:spPr>
        <p:txBody>
          <a:bodyPr/>
          <a:lstStyle/>
          <a:p>
            <a:r>
              <a:rPr lang="sr-Cyrl-CS" b="1" dirty="0"/>
              <a:t>Лист</a:t>
            </a:r>
            <a:endParaRPr lang="en-US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14678" y="5357826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dirty="0">
                <a:solidFill>
                  <a:srgbClr val="336600"/>
                </a:solidFill>
                <a:latin typeface="Times New Roman" pitchFamily="18" charset="0"/>
              </a:rPr>
              <a:t>Храна се ствара помоћу воде, земљишта и сунчеве светлости.</a:t>
            </a:r>
            <a:endParaRPr lang="en-US" sz="3200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85800" y="2743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200400" y="48006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rgbClr val="336600"/>
                </a:solidFill>
                <a:latin typeface="Times New Roman" pitchFamily="18" charset="0"/>
              </a:rPr>
              <a:t>Лишће прави храну за биљку</a:t>
            </a:r>
            <a:r>
              <a:rPr lang="en-GB" sz="3200">
                <a:solidFill>
                  <a:srgbClr val="336600"/>
                </a:solidFill>
                <a:latin typeface="Times New Roman" pitchFamily="18" charset="0"/>
              </a:rPr>
              <a:t>.</a:t>
            </a:r>
            <a:r>
              <a:rPr lang="en-GB" sz="320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286116" y="3286124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dirty="0">
                <a:solidFill>
                  <a:srgbClr val="336600"/>
                </a:solidFill>
                <a:latin typeface="Times New Roman" pitchFamily="18" charset="0"/>
              </a:rPr>
              <a:t>Сунце обасјава сваки лист</a:t>
            </a:r>
            <a:r>
              <a:rPr lang="sr-Cyrl-CS" dirty="0">
                <a:solidFill>
                  <a:srgbClr val="336600"/>
                </a:solidFill>
              </a:rPr>
              <a:t>.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200400" y="3733800"/>
            <a:ext cx="594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rgbClr val="336600"/>
                </a:solidFill>
                <a:latin typeface="Times New Roman" pitchFamily="18" charset="0"/>
              </a:rPr>
              <a:t>Сунчева светлост даје енергију листу за стварање хране.</a:t>
            </a:r>
            <a:endParaRPr lang="en-US" sz="3200">
              <a:solidFill>
                <a:srgbClr val="33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85800" y="2286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3200" dirty="0">
                <a:solidFill>
                  <a:srgbClr val="336600"/>
                </a:solidFill>
                <a:latin typeface="Times New Roman" pitchFamily="18" charset="0"/>
              </a:rPr>
              <a:t>Приликом стварања хране биљка </a:t>
            </a:r>
            <a:r>
              <a:rPr lang="sr-Cyrl-CS" sz="3200" dirty="0" smtClean="0">
                <a:solidFill>
                  <a:srgbClr val="336600"/>
                </a:solidFill>
                <a:latin typeface="Times New Roman" pitchFamily="18" charset="0"/>
              </a:rPr>
              <a:t>ослобађа</a:t>
            </a:r>
          </a:p>
          <a:p>
            <a:pPr algn="ctr">
              <a:spcBef>
                <a:spcPct val="50000"/>
              </a:spcBef>
            </a:pPr>
            <a:r>
              <a:rPr lang="sr-Cyrl-CS" sz="3200" dirty="0" smtClean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sr-Cyrl-CS" sz="3200" dirty="0">
                <a:solidFill>
                  <a:schemeClr val="tx2"/>
                </a:solidFill>
                <a:latin typeface="Times New Roman" pitchFamily="18" charset="0"/>
              </a:rPr>
              <a:t>КИСЕОНИК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*</a:t>
            </a:r>
            <a:r>
              <a:rPr lang="sr-Cyrl-CS" sz="32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sr-Cyrl-CS" sz="32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6600"/>
                </a:solidFill>
                <a:latin typeface="Times New Roman" pitchFamily="18" charset="0"/>
              </a:rPr>
              <a:t>*</a:t>
            </a:r>
            <a:r>
              <a:rPr lang="sr-Cyrl-CS" sz="2400">
                <a:solidFill>
                  <a:srgbClr val="336600"/>
                </a:solidFill>
                <a:latin typeface="Times New Roman" pitchFamily="18" charset="0"/>
              </a:rPr>
              <a:t>Кисеоник састојак ваздуха неопходан живим бићима.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" y="22860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3200">
                <a:solidFill>
                  <a:srgbClr val="336600"/>
                </a:solidFill>
                <a:latin typeface="Times New Roman" pitchFamily="18" charset="0"/>
              </a:rPr>
              <a:t>Покушај да објасниш изреку</a:t>
            </a:r>
            <a:r>
              <a:rPr lang="en-US" sz="3200">
                <a:solidFill>
                  <a:srgbClr val="336600"/>
                </a:solidFill>
                <a:latin typeface="Times New Roman" pitchFamily="18" charset="0"/>
              </a:rPr>
              <a:t>:</a:t>
            </a:r>
            <a:r>
              <a:rPr lang="sr-Cyrl-CS" sz="320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sr-Cyrl-CS" sz="3200" b="1">
                <a:solidFill>
                  <a:srgbClr val="336600"/>
                </a:solidFill>
                <a:latin typeface="Times New Roman" pitchFamily="18" charset="0"/>
              </a:rPr>
              <a:t>Шуме су плућа планете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137227" grpId="0"/>
      <p:bldP spid="137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39825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sr-Cyrl-CS" b="1" dirty="0"/>
              <a:t>Да упознамо цветове</a:t>
            </a:r>
            <a:endParaRPr lang="en-US" b="1" dirty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57158" y="1785926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Цветови имају латице</a:t>
            </a:r>
            <a:endParaRPr lang="en-US" sz="32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705600" y="3048000"/>
            <a:ext cx="2895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Латице привлаче инсекте</a:t>
            </a:r>
            <a:endParaRPr lang="en-GB" sz="32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248400" y="5105400"/>
            <a:ext cx="2895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 b="1">
                <a:solidFill>
                  <a:schemeClr val="tx2"/>
                </a:solidFill>
                <a:latin typeface="Garamond" pitchFamily="18" charset="0"/>
              </a:rPr>
              <a:t>У цветовима се ствара плод биљке.</a:t>
            </a:r>
            <a:endParaRPr lang="en-GB" sz="3200" b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14690" name="Picture 2" descr="2aae438b93ee8f8a918721842b487e5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057400"/>
            <a:ext cx="1428750" cy="1428750"/>
          </a:xfrm>
          <a:prstGeom prst="rect">
            <a:avLst/>
          </a:prstGeom>
          <a:noFill/>
        </p:spPr>
      </p:pic>
      <p:pic>
        <p:nvPicPr>
          <p:cNvPr id="114694" name="Picture 6" descr="2aae438b93ee8f8a918721842b487e5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285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80" name="Picture 36" descr="zuc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6" name="Picture 2" descr="cv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600"/>
            <a:ext cx="2362200" cy="1676400"/>
          </a:xfrm>
          <a:prstGeom prst="rect">
            <a:avLst/>
          </a:prstGeom>
          <a:noFill/>
        </p:spPr>
      </p:pic>
      <p:pic>
        <p:nvPicPr>
          <p:cNvPr id="108547" name="Picture 3" descr="dr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3910013" cy="6096000"/>
          </a:xfrm>
          <a:prstGeom prst="rect">
            <a:avLst/>
          </a:prstGeom>
          <a:noFill/>
        </p:spPr>
      </p:pic>
      <p:pic>
        <p:nvPicPr>
          <p:cNvPr id="108548" name="Picture 4" descr="jabu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990600"/>
            <a:ext cx="2087563" cy="20542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0" y="1143000"/>
            <a:ext cx="1655763" cy="504825"/>
            <a:chOff x="1746" y="708"/>
            <a:chExt cx="1043" cy="318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1791" y="708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sz="3200">
                  <a:solidFill>
                    <a:schemeClr val="hlink"/>
                  </a:solidFill>
                  <a:latin typeface="Times New Roman" pitchFamily="18" charset="0"/>
                </a:rPr>
                <a:t>плод</a:t>
              </a:r>
              <a:endParaRPr lang="en-US" sz="32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1746" y="84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228600" y="2438400"/>
            <a:ext cx="2016125" cy="504825"/>
            <a:chOff x="-23" y="1525"/>
            <a:chExt cx="1270" cy="318"/>
          </a:xfrm>
        </p:grpSpPr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-23" y="1525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sz="3200">
                  <a:solidFill>
                    <a:schemeClr val="hlink"/>
                  </a:solidFill>
                  <a:latin typeface="Times New Roman" pitchFamily="18" charset="0"/>
                </a:rPr>
                <a:t>семе</a:t>
              </a:r>
              <a:endParaRPr lang="en-US" sz="32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08560" name="Line 16"/>
            <p:cNvSpPr>
              <a:spLocks noChangeShapeType="1"/>
            </p:cNvSpPr>
            <p:nvPr/>
          </p:nvSpPr>
          <p:spPr bwMode="auto">
            <a:xfrm>
              <a:off x="703" y="1661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Garamond" pitchFamily="18" charset="0"/>
            </a:endParaRP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533400" y="35814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rgbClr val="663300"/>
                </a:solidFill>
                <a:latin typeface="Times New Roman" pitchFamily="18" charset="0"/>
              </a:rPr>
              <a:t>Плод биљке настаје из цвета.</a:t>
            </a:r>
            <a:endParaRPr lang="en-US" sz="32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304800" y="52578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rgbClr val="663300"/>
                </a:solidFill>
                <a:latin typeface="Times New Roman" pitchFamily="18" charset="0"/>
              </a:rPr>
              <a:t>Семе биљке налази се у плоду.</a:t>
            </a:r>
            <a:endParaRPr lang="en-US" sz="32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685800" y="304800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4000" b="1">
                <a:solidFill>
                  <a:schemeClr val="tx2"/>
                </a:solidFill>
                <a:latin typeface="Garamond" pitchFamily="18" charset="0"/>
              </a:rPr>
              <a:t>Плод и семе</a:t>
            </a:r>
            <a:endParaRPr lang="en-US" sz="40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772400" cy="1143000"/>
          </a:xfrm>
        </p:spPr>
        <p:txBody>
          <a:bodyPr/>
          <a:lstStyle/>
          <a:p>
            <a:r>
              <a:rPr lang="sr-Cyrl-CS" b="1" dirty="0"/>
              <a:t>Семе</a:t>
            </a:r>
            <a:endParaRPr lang="en-US" b="1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14400" y="16002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Ветар разноси семе биљке.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37896" name="Picture 8" descr="seedspli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2773363" cy="3276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53000" y="1143000"/>
            <a:ext cx="358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3200">
                <a:solidFill>
                  <a:schemeClr val="hlink"/>
                </a:solidFill>
                <a:latin typeface="Times New Roman" pitchFamily="18" charset="0"/>
              </a:rPr>
              <a:t>Плодови се суше, и отварају се, семе испада из биљке. </a:t>
            </a: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791200" y="56388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057400" y="43434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029200" y="4572000"/>
            <a:ext cx="609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352800"/>
            <a:ext cx="169703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19600"/>
            <a:ext cx="1854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5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819400"/>
            <a:ext cx="1828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  <p:bldP spid="37897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630</Words>
  <Application>Microsoft Office PowerPoint</Application>
  <PresentationFormat>On-screen Show (4:3)</PresentationFormat>
  <Paragraphs>141</Paragraphs>
  <Slides>22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Nature Illustration 16x9</vt:lpstr>
      <vt:lpstr>Microsoft Office Word 97 - 2003 Document</vt:lpstr>
      <vt:lpstr>Делови биљака    1. разред  Учитељица Снежана Пешић Илић  Косовска Каменица</vt:lpstr>
      <vt:lpstr>Slide 2</vt:lpstr>
      <vt:lpstr>Kорен</vt:lpstr>
      <vt:lpstr>                                                                  Стабло</vt:lpstr>
      <vt:lpstr>Лист</vt:lpstr>
      <vt:lpstr>Slide 6</vt:lpstr>
      <vt:lpstr> Да упознамо цветове</vt:lpstr>
      <vt:lpstr>Slide 8</vt:lpstr>
      <vt:lpstr>Семе</vt:lpstr>
      <vt:lpstr>О семену</vt:lpstr>
      <vt:lpstr>Коју улогу има дати део биљке?</vt:lpstr>
      <vt:lpstr>Коју улогу има дати део биљке?</vt:lpstr>
      <vt:lpstr>Коју улогу има дати део биљке?</vt:lpstr>
      <vt:lpstr>Коју улогу има дати део биљке?</vt:lpstr>
      <vt:lpstr>Коју улогу има дати део биљке?</vt:lpstr>
      <vt:lpstr>Коју улогу има дати део биљке?</vt:lpstr>
      <vt:lpstr>Slide 17</vt:lpstr>
      <vt:lpstr>Животни циклус биљке</vt:lpstr>
      <vt:lpstr>Животни циклус биљке</vt:lpstr>
      <vt:lpstr>Slide 20</vt:lpstr>
      <vt:lpstr>Slide 21</vt:lpstr>
      <vt:lpstr>Slide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</cp:revision>
  <dcterms:created xsi:type="dcterms:W3CDTF">2020-03-17T11:25:38Z</dcterms:created>
  <dcterms:modified xsi:type="dcterms:W3CDTF">2020-04-22T15:22:09Z</dcterms:modified>
</cp:coreProperties>
</file>